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handoutMasterIdLst>
    <p:handoutMasterId r:id="rId24"/>
  </p:handoutMasterIdLst>
  <p:sldIdLst>
    <p:sldId id="256" r:id="rId3"/>
    <p:sldId id="257" r:id="rId4"/>
    <p:sldId id="277" r:id="rId5"/>
    <p:sldId id="269" r:id="rId6"/>
    <p:sldId id="270" r:id="rId7"/>
    <p:sldId id="262" r:id="rId8"/>
    <p:sldId id="273" r:id="rId9"/>
    <p:sldId id="260" r:id="rId10"/>
    <p:sldId id="261" r:id="rId11"/>
    <p:sldId id="258" r:id="rId12"/>
    <p:sldId id="276" r:id="rId13"/>
    <p:sldId id="272" r:id="rId14"/>
    <p:sldId id="259" r:id="rId15"/>
    <p:sldId id="263" r:id="rId16"/>
    <p:sldId id="274" r:id="rId17"/>
    <p:sldId id="265" r:id="rId18"/>
    <p:sldId id="275" r:id="rId19"/>
    <p:sldId id="266" r:id="rId20"/>
    <p:sldId id="267"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0" autoAdjust="0"/>
  </p:normalViewPr>
  <p:slideViewPr>
    <p:cSldViewPr>
      <p:cViewPr varScale="1">
        <p:scale>
          <a:sx n="77" d="100"/>
          <a:sy n="77" d="100"/>
        </p:scale>
        <p:origin x="1061"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87C0D-26AF-4623-90D3-CDDFC33C16AF}" type="datetimeFigureOut">
              <a:rPr lang="en-US" smtClean="0"/>
              <a:t>9/8/2016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27F10B-7094-4B55-97DD-C31AC4F195D8}" type="slidenum">
              <a:rPr lang="en-US" smtClean="0"/>
              <a:t>‹#›</a:t>
            </a:fld>
            <a:endParaRPr lang="en-US"/>
          </a:p>
        </p:txBody>
      </p:sp>
    </p:spTree>
    <p:extLst>
      <p:ext uri="{BB962C8B-B14F-4D97-AF65-F5344CB8AC3E}">
        <p14:creationId xmlns:p14="http://schemas.microsoft.com/office/powerpoint/2010/main" val="184353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5EBC4-4CEE-40DA-B470-B62FC9B00C7D}" type="datetimeFigureOut">
              <a:rPr lang="en-US" smtClean="0"/>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8331D-3CE7-4B13-873D-0469CD66D144}" type="slidenum">
              <a:rPr lang="en-US" smtClean="0"/>
              <a:t>‹#›</a:t>
            </a:fld>
            <a:endParaRPr lang="en-US"/>
          </a:p>
        </p:txBody>
      </p:sp>
    </p:spTree>
    <p:extLst>
      <p:ext uri="{BB962C8B-B14F-4D97-AF65-F5344CB8AC3E}">
        <p14:creationId xmlns:p14="http://schemas.microsoft.com/office/powerpoint/2010/main" val="186288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8331D-3CE7-4B13-873D-0469CD66D144}" type="slidenum">
              <a:rPr lang="en-US" smtClean="0"/>
              <a:t>15</a:t>
            </a:fld>
            <a:endParaRPr lang="en-US"/>
          </a:p>
        </p:txBody>
      </p:sp>
    </p:spTree>
    <p:extLst>
      <p:ext uri="{BB962C8B-B14F-4D97-AF65-F5344CB8AC3E}">
        <p14:creationId xmlns:p14="http://schemas.microsoft.com/office/powerpoint/2010/main" val="145345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60137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13836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3926313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185290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267700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144406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202349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2470263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248104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3789476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176734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185290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138365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39263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16217-29F8-4F4B-B580-BE0EF4709050}"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267700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16217-29F8-4F4B-B580-BE0EF4709050}"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144406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16217-29F8-4F4B-B580-BE0EF4709050}"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202349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16217-29F8-4F4B-B580-BE0EF4709050}"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247026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16217-29F8-4F4B-B580-BE0EF4709050}"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248104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16217-29F8-4F4B-B580-BE0EF4709050}"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378947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16217-29F8-4F4B-B580-BE0EF4709050}"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58A4E-E2A9-4915-A1B1-BDAB3C7BE093}" type="slidenum">
              <a:rPr lang="en-US" smtClean="0"/>
              <a:t>‹#›</a:t>
            </a:fld>
            <a:endParaRPr lang="en-US"/>
          </a:p>
        </p:txBody>
      </p:sp>
    </p:spTree>
    <p:extLst>
      <p:ext uri="{BB962C8B-B14F-4D97-AF65-F5344CB8AC3E}">
        <p14:creationId xmlns:p14="http://schemas.microsoft.com/office/powerpoint/2010/main" val="176734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16217-29F8-4F4B-B580-BE0EF4709050}" type="datetimeFigureOut">
              <a:rPr lang="en-US" smtClean="0"/>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58A4E-E2A9-4915-A1B1-BDAB3C7BE093}" type="slidenum">
              <a:rPr lang="en-US" smtClean="0"/>
              <a:t>‹#›</a:t>
            </a:fld>
            <a:endParaRPr lang="en-US"/>
          </a:p>
        </p:txBody>
      </p:sp>
    </p:spTree>
    <p:extLst>
      <p:ext uri="{BB962C8B-B14F-4D97-AF65-F5344CB8AC3E}">
        <p14:creationId xmlns:p14="http://schemas.microsoft.com/office/powerpoint/2010/main" val="246917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24691725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as12074\Local Settings\Temporary Internet Files\Content.IE5\NFC1XY6U\MC9004394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533400"/>
            <a:ext cx="7772400" cy="1470025"/>
          </a:xfrm>
        </p:spPr>
        <p:txBody>
          <a:bodyPr>
            <a:normAutofit/>
          </a:bodyPr>
          <a:lstStyle/>
          <a:p>
            <a:r>
              <a:rPr lang="en-US" sz="6600" dirty="0" smtClean="0"/>
              <a:t>Welcome!</a:t>
            </a:r>
            <a:endParaRPr lang="en-US" sz="6600" dirty="0"/>
          </a:p>
        </p:txBody>
      </p:sp>
      <p:sp>
        <p:nvSpPr>
          <p:cNvPr id="3" name="Subtitle 2"/>
          <p:cNvSpPr>
            <a:spLocks noGrp="1"/>
          </p:cNvSpPr>
          <p:nvPr>
            <p:ph type="subTitle" idx="1"/>
          </p:nvPr>
        </p:nvSpPr>
        <p:spPr>
          <a:xfrm>
            <a:off x="1219200" y="1752600"/>
            <a:ext cx="6400800" cy="1752600"/>
          </a:xfrm>
        </p:spPr>
        <p:txBody>
          <a:bodyPr>
            <a:normAutofit/>
          </a:bodyPr>
          <a:lstStyle/>
          <a:p>
            <a:r>
              <a:rPr lang="en-US" sz="4000" dirty="0" smtClean="0">
                <a:solidFill>
                  <a:schemeClr val="tx1">
                    <a:lumMod val="65000"/>
                    <a:lumOff val="35000"/>
                  </a:schemeClr>
                </a:solidFill>
              </a:rPr>
              <a:t>5</a:t>
            </a:r>
            <a:r>
              <a:rPr lang="en-US" sz="4000" baseline="30000" dirty="0" smtClean="0">
                <a:solidFill>
                  <a:schemeClr val="tx1">
                    <a:lumMod val="65000"/>
                    <a:lumOff val="35000"/>
                  </a:schemeClr>
                </a:solidFill>
              </a:rPr>
              <a:t>th</a:t>
            </a:r>
            <a:r>
              <a:rPr lang="en-US" sz="4000" dirty="0" smtClean="0">
                <a:solidFill>
                  <a:schemeClr val="tx1">
                    <a:lumMod val="65000"/>
                    <a:lumOff val="35000"/>
                  </a:schemeClr>
                </a:solidFill>
              </a:rPr>
              <a:t> Grade Field Trip Information Night</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3114207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lueridgeoec.com/Pictures/BR%20dorms%20in%20for%20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709986"/>
            <a:ext cx="3911115" cy="26146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lueridgeoec.com/Pictures/dormitory%20lay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971800"/>
            <a:ext cx="4581525" cy="37814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lueridgeoec.com/Pictures/BR%20dorm%20out%20for%20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390" y="184779"/>
            <a:ext cx="4202810" cy="2756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850185">
            <a:off x="152957" y="1326902"/>
            <a:ext cx="397269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Cottages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96643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4572000" cy="304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100" y="3505200"/>
            <a:ext cx="4914900" cy="3276600"/>
          </a:xfrm>
          <a:prstGeom prst="rect">
            <a:avLst/>
          </a:prstGeom>
        </p:spPr>
      </p:pic>
    </p:spTree>
    <p:extLst>
      <p:ext uri="{BB962C8B-B14F-4D97-AF65-F5344CB8AC3E}">
        <p14:creationId xmlns:p14="http://schemas.microsoft.com/office/powerpoint/2010/main" val="370282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
            <a:ext cx="7162800" cy="6555641"/>
          </a:xfrm>
          <a:prstGeom prst="rect">
            <a:avLst/>
          </a:prstGeom>
          <a:noFill/>
        </p:spPr>
        <p:txBody>
          <a:bodyPr wrap="square" rtlCol="0">
            <a:spAutoFit/>
          </a:bodyPr>
          <a:lstStyle/>
          <a:p>
            <a:pPr algn="ctr"/>
            <a:r>
              <a:rPr lang="en-US" b="1" u="sng" dirty="0" smtClean="0"/>
              <a:t>Students will be divided into two groups:</a:t>
            </a:r>
          </a:p>
          <a:p>
            <a:endParaRPr lang="en-US" dirty="0" smtClean="0"/>
          </a:p>
          <a:p>
            <a:pPr marL="457200" indent="-457200">
              <a:buAutoNum type="arabicPeriod"/>
            </a:pPr>
            <a:r>
              <a:rPr lang="en-US" sz="2400" dirty="0" smtClean="0"/>
              <a:t>“Cottage Group”. This group is either all boys or all girls. This is the group they will be with in their cottage at night.  Female chaperones will be with the girl groups and male chaperones will be with the boy groups.  These groups have about 8 – 10 students (usually students in the same classroom here at Lewis) with 2 or 3 adult chaperones.  </a:t>
            </a:r>
          </a:p>
          <a:p>
            <a:endParaRPr lang="en-US" sz="2400" dirty="0" smtClean="0"/>
          </a:p>
          <a:p>
            <a:pPr marL="457200" indent="-457200">
              <a:buAutoNum type="arabicPeriod" startAt="2"/>
            </a:pPr>
            <a:r>
              <a:rPr lang="en-US" sz="2400" dirty="0" smtClean="0"/>
              <a:t>“Field Group”. These groups are mixed boy/girl.  These are the groups that stay together for the day and evening classes.  These groups are a little larger (about 15 students with 4 or 5 adult chaperones).  </a:t>
            </a:r>
          </a:p>
          <a:p>
            <a:pPr marL="457200" indent="-457200">
              <a:buAutoNum type="arabicPeriod" startAt="2"/>
            </a:pPr>
            <a:endParaRPr lang="en-US" sz="2400" dirty="0" smtClean="0"/>
          </a:p>
          <a:p>
            <a:pPr marL="457200" indent="-457200">
              <a:buAutoNum type="arabicPeriod" startAt="2"/>
            </a:pPr>
            <a:r>
              <a:rPr lang="en-US" sz="2400" dirty="0" smtClean="0"/>
              <a:t>Mark your calendar for </a:t>
            </a:r>
            <a:r>
              <a:rPr lang="en-US" sz="2400" dirty="0"/>
              <a:t> </a:t>
            </a:r>
            <a:r>
              <a:rPr lang="en-US" sz="2400" dirty="0" smtClean="0"/>
              <a:t>final meeting on March 7, 2017 at 6:30.  You will find out your parent chaperones/groups at this meeting. </a:t>
            </a:r>
            <a:endParaRPr lang="en-US" sz="2400" dirty="0"/>
          </a:p>
        </p:txBody>
      </p:sp>
    </p:spTree>
    <p:extLst>
      <p:ext uri="{BB962C8B-B14F-4D97-AF65-F5344CB8AC3E}">
        <p14:creationId xmlns:p14="http://schemas.microsoft.com/office/powerpoint/2010/main" val="133420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739579">
            <a:off x="74820" y="652064"/>
            <a:ext cx="4139275" cy="830997"/>
          </a:xfrm>
          <a:prstGeom prst="rect">
            <a:avLst/>
          </a:prstGeom>
        </p:spPr>
        <p:txBody>
          <a:bodyPr wrap="none">
            <a:spAutoFit/>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Dining Hall</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descr="http://www.blueridgeoec.com/Pictures/BR%20Dining%20no%20kids%20for%20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5" y="3314699"/>
            <a:ext cx="5029200" cy="33444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52399"/>
            <a:ext cx="4648200" cy="3098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00" y="3810000"/>
            <a:ext cx="4000500" cy="2667000"/>
          </a:xfrm>
          <a:prstGeom prst="rect">
            <a:avLst/>
          </a:prstGeom>
        </p:spPr>
      </p:pic>
    </p:spTree>
    <p:extLst>
      <p:ext uri="{BB962C8B-B14F-4D97-AF65-F5344CB8AC3E}">
        <p14:creationId xmlns:p14="http://schemas.microsoft.com/office/powerpoint/2010/main" val="1462052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28600"/>
            <a:ext cx="6781799" cy="59708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Day Classes</a:t>
            </a:r>
          </a:p>
          <a:p>
            <a:pPr algn="ctr"/>
            <a:r>
              <a:rPr lang="en-US" sz="4000" dirty="0" smtClean="0"/>
              <a:t>Some of the choices are: </a:t>
            </a:r>
          </a:p>
          <a:p>
            <a:pPr algn="ctr"/>
            <a:r>
              <a:rPr lang="en-US" sz="3600" b="1" dirty="0" smtClean="0"/>
              <a:t>Sustainability</a:t>
            </a:r>
          </a:p>
          <a:p>
            <a:pPr algn="ctr"/>
            <a:r>
              <a:rPr lang="en-US" sz="3600" b="1" dirty="0" err="1" smtClean="0"/>
              <a:t>Geodome</a:t>
            </a:r>
            <a:endParaRPr lang="en-US" sz="3600" b="1" dirty="0" smtClean="0"/>
          </a:p>
          <a:p>
            <a:pPr algn="ctr"/>
            <a:r>
              <a:rPr lang="en-US" sz="3600" b="1" dirty="0"/>
              <a:t>Outdoor Living </a:t>
            </a:r>
            <a:r>
              <a:rPr lang="en-US" sz="3600" b="1" dirty="0" smtClean="0"/>
              <a:t>Skills</a:t>
            </a:r>
          </a:p>
          <a:p>
            <a:pPr algn="ctr"/>
            <a:r>
              <a:rPr lang="en-US" sz="3600" b="1" dirty="0"/>
              <a:t>Who Gets This Land</a:t>
            </a:r>
            <a:r>
              <a:rPr lang="en-US" sz="3600" b="1" dirty="0" smtClean="0"/>
              <a:t>?</a:t>
            </a:r>
          </a:p>
          <a:p>
            <a:pPr algn="ctr"/>
            <a:r>
              <a:rPr lang="en-US" sz="3600" b="1" dirty="0"/>
              <a:t>Appalachian Geology </a:t>
            </a:r>
            <a:r>
              <a:rPr lang="en-US" sz="3600" b="1" dirty="0" smtClean="0"/>
              <a:t>Hike</a:t>
            </a:r>
          </a:p>
          <a:p>
            <a:pPr algn="ctr"/>
            <a:r>
              <a:rPr lang="en-US" sz="3600" b="1" dirty="0"/>
              <a:t>Animal </a:t>
            </a:r>
            <a:r>
              <a:rPr lang="en-US" sz="3600" b="1" dirty="0" smtClean="0"/>
              <a:t>Ecology</a:t>
            </a:r>
          </a:p>
          <a:p>
            <a:pPr algn="ctr"/>
            <a:r>
              <a:rPr lang="en-US" sz="3600" b="1" dirty="0"/>
              <a:t>Forest </a:t>
            </a:r>
            <a:r>
              <a:rPr lang="en-US" sz="3600" b="1" dirty="0" smtClean="0"/>
              <a:t>Ecology</a:t>
            </a:r>
          </a:p>
          <a:p>
            <a:pPr algn="ctr"/>
            <a:r>
              <a:rPr lang="en-US" sz="3600" b="1" dirty="0"/>
              <a:t>Aquatic Ecology</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50830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81200"/>
            <a:ext cx="3429000" cy="4572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52400"/>
            <a:ext cx="3600450" cy="4800600"/>
          </a:xfrm>
          <a:prstGeom prst="rect">
            <a:avLst/>
          </a:prstGeom>
        </p:spPr>
      </p:pic>
      <p:sp>
        <p:nvSpPr>
          <p:cNvPr id="4" name="TextBox 3"/>
          <p:cNvSpPr txBox="1"/>
          <p:nvPr/>
        </p:nvSpPr>
        <p:spPr>
          <a:xfrm>
            <a:off x="533400" y="304800"/>
            <a:ext cx="3962400" cy="1569660"/>
          </a:xfrm>
          <a:prstGeom prst="rect">
            <a:avLst/>
          </a:prstGeom>
          <a:noFill/>
        </p:spPr>
        <p:txBody>
          <a:bodyPr wrap="square" rtlCol="0">
            <a:spAutoFit/>
          </a:bodyPr>
          <a:lstStyle/>
          <a:p>
            <a:r>
              <a:rPr lang="en-US" sz="3200" dirty="0" smtClean="0">
                <a:solidFill>
                  <a:schemeClr val="tx2"/>
                </a:solidFill>
              </a:rPr>
              <a:t>Pictures from last year…</a:t>
            </a:r>
          </a:p>
          <a:p>
            <a:r>
              <a:rPr lang="en-US" sz="3200" dirty="0" smtClean="0">
                <a:solidFill>
                  <a:schemeClr val="tx2"/>
                </a:solidFill>
              </a:rPr>
              <a:t>Animal Ecology </a:t>
            </a:r>
            <a:endParaRPr lang="en-US" sz="3200" dirty="0">
              <a:solidFill>
                <a:schemeClr val="tx2"/>
              </a:solidFill>
            </a:endParaRPr>
          </a:p>
        </p:txBody>
      </p:sp>
    </p:spTree>
    <p:extLst>
      <p:ext uri="{BB962C8B-B14F-4D97-AF65-F5344CB8AC3E}">
        <p14:creationId xmlns:p14="http://schemas.microsoft.com/office/powerpoint/2010/main" val="224354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9635"/>
            <a:ext cx="7804254" cy="923330"/>
          </a:xfrm>
          <a:prstGeom prst="rect">
            <a:avLst/>
          </a:prstGeom>
        </p:spPr>
        <p:txBody>
          <a:bodyPr wrap="square">
            <a:spAutoFit/>
          </a:bodyPr>
          <a:lstStyle/>
          <a:p>
            <a:pPr algn="ctr"/>
            <a:r>
              <a:rPr lang="en-US"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Night Class</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5" name="Slide Number Placeholder 4"/>
          <p:cNvSpPr>
            <a:spLocks noGrp="1"/>
          </p:cNvSpPr>
          <p:nvPr>
            <p:ph type="sldNum" sz="quarter" idx="12"/>
          </p:nvPr>
        </p:nvSpPr>
        <p:spPr/>
        <p:txBody>
          <a:bodyPr/>
          <a:lstStyle/>
          <a:p>
            <a:fld id="{8B858A4E-E2A9-4915-A1B1-BDAB3C7BE093}" type="slidenum">
              <a:rPr lang="en-US" smtClean="0"/>
              <a:t>16</a:t>
            </a:fld>
            <a:endParaRPr lang="en-US"/>
          </a:p>
        </p:txBody>
      </p:sp>
      <p:sp>
        <p:nvSpPr>
          <p:cNvPr id="4" name="TextBox 3"/>
          <p:cNvSpPr txBox="1"/>
          <p:nvPr/>
        </p:nvSpPr>
        <p:spPr>
          <a:xfrm>
            <a:off x="609600" y="1066800"/>
            <a:ext cx="8077200" cy="3908762"/>
          </a:xfrm>
          <a:prstGeom prst="rect">
            <a:avLst/>
          </a:prstGeom>
          <a:noFill/>
        </p:spPr>
        <p:txBody>
          <a:bodyPr wrap="square" rtlCol="0">
            <a:spAutoFit/>
          </a:bodyPr>
          <a:lstStyle/>
          <a:p>
            <a:pPr algn="ctr"/>
            <a:r>
              <a:rPr lang="en-US" sz="3600" dirty="0" smtClean="0"/>
              <a:t>Some of the choices are:</a:t>
            </a:r>
          </a:p>
          <a:p>
            <a:pPr algn="ctr"/>
            <a:endParaRPr lang="en-US" sz="3600" dirty="0" smtClean="0"/>
          </a:p>
          <a:p>
            <a:pPr algn="ctr"/>
            <a:r>
              <a:rPr lang="en-US" sz="4400" b="1" dirty="0"/>
              <a:t>Campfire, Skits, &amp; </a:t>
            </a:r>
            <a:r>
              <a:rPr lang="en-US" sz="4400" b="1" dirty="0" smtClean="0"/>
              <a:t>S’mores</a:t>
            </a:r>
          </a:p>
          <a:p>
            <a:pPr algn="ctr"/>
            <a:r>
              <a:rPr lang="en-US" sz="4400" b="1" dirty="0"/>
              <a:t>Appalachian Culture</a:t>
            </a:r>
          </a:p>
          <a:p>
            <a:pPr algn="ctr"/>
            <a:r>
              <a:rPr lang="en-US" sz="4400" b="1" dirty="0"/>
              <a:t>Owl </a:t>
            </a:r>
            <a:r>
              <a:rPr lang="en-US" sz="4400" b="1" dirty="0" smtClean="0"/>
              <a:t>Prowl</a:t>
            </a:r>
          </a:p>
          <a:p>
            <a:pPr algn="ctr"/>
            <a:r>
              <a:rPr lang="en-US" sz="4400" b="1" dirty="0"/>
              <a:t>Night Walk</a:t>
            </a:r>
            <a:endParaRPr lang="en-US" sz="4400" dirty="0" smtClean="0"/>
          </a:p>
        </p:txBody>
      </p:sp>
    </p:spTree>
    <p:extLst>
      <p:ext uri="{BB962C8B-B14F-4D97-AF65-F5344CB8AC3E}">
        <p14:creationId xmlns:p14="http://schemas.microsoft.com/office/powerpoint/2010/main" val="365139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04800"/>
            <a:ext cx="3429000" cy="4572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4780"/>
            <a:ext cx="2743200" cy="42748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332480"/>
            <a:ext cx="2644140" cy="3525520"/>
          </a:xfrm>
          <a:prstGeom prst="rect">
            <a:avLst/>
          </a:prstGeom>
        </p:spPr>
      </p:pic>
      <p:sp>
        <p:nvSpPr>
          <p:cNvPr id="5" name="TextBox 4"/>
          <p:cNvSpPr txBox="1"/>
          <p:nvPr/>
        </p:nvSpPr>
        <p:spPr>
          <a:xfrm>
            <a:off x="3208020" y="533400"/>
            <a:ext cx="2057400" cy="2246769"/>
          </a:xfrm>
          <a:prstGeom prst="rect">
            <a:avLst/>
          </a:prstGeom>
          <a:noFill/>
        </p:spPr>
        <p:txBody>
          <a:bodyPr wrap="square" rtlCol="0">
            <a:spAutoFit/>
          </a:bodyPr>
          <a:lstStyle/>
          <a:p>
            <a:pPr algn="ctr"/>
            <a:r>
              <a:rPr lang="en-US" sz="2800" dirty="0" smtClean="0"/>
              <a:t>Pictures from last year’s evening class </a:t>
            </a:r>
            <a:endParaRPr lang="en-US" sz="2800" dirty="0"/>
          </a:p>
        </p:txBody>
      </p:sp>
    </p:spTree>
    <p:extLst>
      <p:ext uri="{BB962C8B-B14F-4D97-AF65-F5344CB8AC3E}">
        <p14:creationId xmlns:p14="http://schemas.microsoft.com/office/powerpoint/2010/main" val="302845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las12074\Local Settings\Temporary Internet Files\Content.IE5\XBGP6SAP\MC9004413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3" y="2133600"/>
            <a:ext cx="3581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838200"/>
            <a:ext cx="5486400" cy="4401205"/>
          </a:xfrm>
          <a:prstGeom prst="rect">
            <a:avLst/>
          </a:prstGeom>
          <a:noFill/>
        </p:spPr>
        <p:txBody>
          <a:bodyPr wrap="square" rtlCol="0">
            <a:spAutoFit/>
          </a:bodyPr>
          <a:lstStyle/>
          <a:p>
            <a:pPr algn="ctr"/>
            <a:r>
              <a:rPr lang="en-US" sz="2800" b="1" dirty="0" smtClean="0"/>
              <a:t>We must send in a deposit soon to secure our busses and lodging.  </a:t>
            </a:r>
          </a:p>
          <a:p>
            <a:pPr algn="ctr"/>
            <a:endParaRPr lang="en-US" sz="2800" b="1" dirty="0" smtClean="0"/>
          </a:p>
          <a:p>
            <a:pPr algn="ctr"/>
            <a:r>
              <a:rPr lang="en-US" sz="2800" b="1" dirty="0" smtClean="0"/>
              <a:t>Please pay </a:t>
            </a:r>
            <a:r>
              <a:rPr lang="en-US" sz="2800" b="1" u="sng" dirty="0" smtClean="0"/>
              <a:t>ASAP</a:t>
            </a:r>
            <a:r>
              <a:rPr lang="en-US" sz="2800" b="1" dirty="0" smtClean="0"/>
              <a:t>.  </a:t>
            </a:r>
          </a:p>
          <a:p>
            <a:pPr algn="ctr"/>
            <a:endParaRPr lang="en-US" sz="2800" b="1" dirty="0" smtClean="0"/>
          </a:p>
          <a:p>
            <a:pPr algn="ctr"/>
            <a:r>
              <a:rPr lang="en-US" sz="2800" b="1" dirty="0" smtClean="0"/>
              <a:t>Any student attending the trip must pay at least $27.50 by 10/28.  </a:t>
            </a:r>
          </a:p>
          <a:p>
            <a:pPr algn="ctr"/>
            <a:endParaRPr lang="en-US" sz="2800" b="1" dirty="0" smtClean="0"/>
          </a:p>
          <a:p>
            <a:pPr algn="ctr"/>
            <a:r>
              <a:rPr lang="en-US" sz="2800" b="1" dirty="0" smtClean="0"/>
              <a:t>Payment envelopes are available tonight</a:t>
            </a:r>
            <a:r>
              <a:rPr lang="en-US" sz="2800" b="1" dirty="0"/>
              <a:t>.</a:t>
            </a:r>
            <a:endParaRPr lang="en-US" sz="2800" b="1" dirty="0" smtClean="0"/>
          </a:p>
        </p:txBody>
      </p:sp>
    </p:spTree>
    <p:extLst>
      <p:ext uri="{BB962C8B-B14F-4D97-AF65-F5344CB8AC3E}">
        <p14:creationId xmlns:p14="http://schemas.microsoft.com/office/powerpoint/2010/main" val="1043792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976" y="533400"/>
            <a:ext cx="7992509" cy="186204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Chaperones!</a:t>
            </a:r>
            <a:endParaRPr lang="en-US" sz="11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762000" y="3657600"/>
            <a:ext cx="7467600" cy="646331"/>
          </a:xfrm>
          <a:prstGeom prst="rect">
            <a:avLst/>
          </a:prstGeom>
          <a:noFill/>
        </p:spPr>
        <p:txBody>
          <a:bodyPr wrap="square" rtlCol="0">
            <a:spAutoFit/>
          </a:bodyPr>
          <a:lstStyle/>
          <a:p>
            <a:pPr algn="ctr"/>
            <a:r>
              <a:rPr lang="en-US" b="1" dirty="0" smtClean="0"/>
              <a:t>Chaperones will be notified by Winter Break and a meeting will be set up with chaperones prior to the trip</a:t>
            </a:r>
            <a:r>
              <a:rPr lang="en-US" dirty="0" smtClean="0"/>
              <a:t>.</a:t>
            </a:r>
            <a:endParaRPr lang="en-US" dirty="0"/>
          </a:p>
        </p:txBody>
      </p:sp>
      <p:pic>
        <p:nvPicPr>
          <p:cNvPr id="11270" name="Picture 6" descr="C:\Documents and Settings\las12074\Local Settings\Temporary Internet Files\Content.IE5\N300PH2Y\MP9004394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274226"/>
            <a:ext cx="3810000" cy="2485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604" y="2395448"/>
            <a:ext cx="8187252" cy="1200329"/>
          </a:xfrm>
          <a:prstGeom prst="rect">
            <a:avLst/>
          </a:prstGeom>
          <a:noFill/>
        </p:spPr>
        <p:txBody>
          <a:bodyPr wrap="square" rtlCol="0">
            <a:spAutoFit/>
          </a:bodyPr>
          <a:lstStyle/>
          <a:p>
            <a:r>
              <a:rPr lang="en-US" dirty="0" smtClean="0"/>
              <a:t>All 5</a:t>
            </a:r>
            <a:r>
              <a:rPr lang="en-US" baseline="30000" dirty="0" smtClean="0"/>
              <a:t>th</a:t>
            </a:r>
            <a:r>
              <a:rPr lang="en-US" dirty="0" smtClean="0"/>
              <a:t> grade teachers as well as Mrs. Kee, Mrs. Monstrola, Mr. Sproat, Mr. Grebe, and Mr. Smith will be going plus a parent or two per classroom.  We need a chaperone who is Registered Nurse to go as well.  Approximately 4 chaperones will be assigned to each classroom.    </a:t>
            </a:r>
            <a:endParaRPr lang="en-US" dirty="0"/>
          </a:p>
        </p:txBody>
      </p:sp>
    </p:spTree>
    <p:extLst>
      <p:ext uri="{BB962C8B-B14F-4D97-AF65-F5344CB8AC3E}">
        <p14:creationId xmlns:p14="http://schemas.microsoft.com/office/powerpoint/2010/main" val="1590361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las12074\Local Settings\Temporary Internet Files\Content.IE5\XBGP6SAP\MC9004315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686" y="118834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las12074\Local Settings\Temporary Internet Files\Content.IE5\XBGP6SAP\MC9004315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173" y="1185838"/>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33400"/>
            <a:ext cx="6095658" cy="584775"/>
          </a:xfrm>
          <a:prstGeom prst="rect">
            <a:avLst/>
          </a:prstGeom>
          <a:noFill/>
        </p:spPr>
        <p:txBody>
          <a:bodyPr wrap="square" rtlCol="0">
            <a:spAutoFit/>
          </a:bodyPr>
          <a:lstStyle/>
          <a:p>
            <a:pPr algn="ctr"/>
            <a:r>
              <a:rPr lang="en-US" sz="3200" b="1" dirty="0" smtClean="0"/>
              <a:t>Packets of information</a:t>
            </a:r>
            <a:endParaRPr lang="en-US" sz="3200" b="1" dirty="0"/>
          </a:p>
        </p:txBody>
      </p:sp>
      <p:sp>
        <p:nvSpPr>
          <p:cNvPr id="6" name="TextBox 5"/>
          <p:cNvSpPr txBox="1"/>
          <p:nvPr/>
        </p:nvSpPr>
        <p:spPr>
          <a:xfrm>
            <a:off x="1201686" y="1828800"/>
            <a:ext cx="1719355" cy="646331"/>
          </a:xfrm>
          <a:prstGeom prst="rect">
            <a:avLst/>
          </a:prstGeom>
          <a:noFill/>
        </p:spPr>
        <p:txBody>
          <a:bodyPr wrap="square" rtlCol="0">
            <a:spAutoFit/>
          </a:bodyPr>
          <a:lstStyle/>
          <a:p>
            <a:pPr algn="ctr"/>
            <a:r>
              <a:rPr lang="en-US" sz="3600" b="1" dirty="0" smtClean="0"/>
              <a:t>WHITE</a:t>
            </a:r>
            <a:endParaRPr lang="en-US" sz="3600" b="1" dirty="0"/>
          </a:p>
        </p:txBody>
      </p:sp>
      <p:sp>
        <p:nvSpPr>
          <p:cNvPr id="7" name="Rectangle 6"/>
          <p:cNvSpPr/>
          <p:nvPr/>
        </p:nvSpPr>
        <p:spPr>
          <a:xfrm>
            <a:off x="6263052" y="1591594"/>
            <a:ext cx="532071" cy="830997"/>
          </a:xfrm>
          <a:prstGeom prst="rect">
            <a:avLst/>
          </a:prstGeom>
        </p:spPr>
        <p:txBody>
          <a:bodyPr wrap="square">
            <a:spAutoFit/>
          </a:bodyPr>
          <a:lstStyle/>
          <a:p>
            <a:pPr algn="ctr"/>
            <a:endParaRPr lang="en-US" sz="4800" b="1" dirty="0"/>
          </a:p>
        </p:txBody>
      </p:sp>
      <p:sp>
        <p:nvSpPr>
          <p:cNvPr id="8" name="TextBox 7"/>
          <p:cNvSpPr txBox="1"/>
          <p:nvPr/>
        </p:nvSpPr>
        <p:spPr>
          <a:xfrm>
            <a:off x="762000" y="3037270"/>
            <a:ext cx="2895600" cy="3785652"/>
          </a:xfrm>
          <a:prstGeom prst="rect">
            <a:avLst/>
          </a:prstGeom>
          <a:noFill/>
        </p:spPr>
        <p:txBody>
          <a:bodyPr wrap="square" rtlCol="0">
            <a:spAutoFit/>
          </a:bodyPr>
          <a:lstStyle/>
          <a:p>
            <a:endParaRPr lang="en-US" sz="2000" dirty="0" smtClean="0"/>
          </a:p>
          <a:p>
            <a:pPr marL="342900" indent="-342900">
              <a:buFont typeface="Arial" panose="020B0604020202020204" pitchFamily="34" charset="0"/>
              <a:buChar char="•"/>
            </a:pPr>
            <a:r>
              <a:rPr lang="en-US" sz="2000" dirty="0" smtClean="0"/>
              <a:t>Parent Letter (return bottom portion to teacher by 10/28)</a:t>
            </a:r>
          </a:p>
          <a:p>
            <a:pPr marL="342900" indent="-342900">
              <a:buFont typeface="Arial" panose="020B0604020202020204" pitchFamily="34" charset="0"/>
              <a:buChar char="•"/>
            </a:pPr>
            <a:r>
              <a:rPr lang="en-US" sz="2000" dirty="0" smtClean="0"/>
              <a:t>Overnight Field Trip Privilege Requirements </a:t>
            </a:r>
            <a:r>
              <a:rPr lang="en-US" sz="2000" dirty="0" smtClean="0"/>
              <a:t>(next slide)</a:t>
            </a:r>
            <a:endParaRPr lang="en-US" sz="2000" dirty="0"/>
          </a:p>
          <a:p>
            <a:r>
              <a:rPr lang="en-US" sz="2000" b="1" dirty="0" smtClean="0"/>
              <a:t>        </a:t>
            </a:r>
            <a:endParaRPr lang="en-US" sz="2000" b="1" dirty="0"/>
          </a:p>
          <a:p>
            <a:r>
              <a:rPr lang="en-US" sz="2000" b="1" dirty="0" smtClean="0"/>
              <a:t>        Dates of trip:</a:t>
            </a:r>
          </a:p>
          <a:p>
            <a:r>
              <a:rPr lang="en-US" sz="2000" b="1" dirty="0"/>
              <a:t> </a:t>
            </a:r>
            <a:r>
              <a:rPr lang="en-US" sz="2000" b="1" dirty="0" smtClean="0"/>
              <a:t>         </a:t>
            </a:r>
          </a:p>
          <a:p>
            <a:r>
              <a:rPr lang="en-US" sz="2000" b="1" dirty="0"/>
              <a:t> </a:t>
            </a:r>
            <a:r>
              <a:rPr lang="en-US" sz="2000" b="1" dirty="0" smtClean="0"/>
              <a:t> March 30 – March 31</a:t>
            </a:r>
            <a:endParaRPr lang="en-US" sz="2000" dirty="0" smtClean="0"/>
          </a:p>
        </p:txBody>
      </p:sp>
      <p:pic>
        <p:nvPicPr>
          <p:cNvPr id="10" name="Picture 2" descr="C:\Documents and Settings\las12074\Local Settings\Temporary Internet Files\Content.IE5\XBGP6SAP\MC9004315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145678"/>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02480" y="1572234"/>
            <a:ext cx="2133828" cy="954107"/>
          </a:xfrm>
          <a:prstGeom prst="rect">
            <a:avLst/>
          </a:prstGeom>
          <a:noFill/>
        </p:spPr>
        <p:txBody>
          <a:bodyPr wrap="square" rtlCol="0">
            <a:spAutoFit/>
          </a:bodyPr>
          <a:lstStyle/>
          <a:p>
            <a:pPr algn="ctr"/>
            <a:r>
              <a:rPr lang="en-US" sz="2800" b="1" dirty="0" smtClean="0"/>
              <a:t>PINK, </a:t>
            </a:r>
          </a:p>
          <a:p>
            <a:pPr algn="ctr"/>
            <a:r>
              <a:rPr lang="en-US" sz="2800" b="1" dirty="0" smtClean="0"/>
              <a:t>ORANGE</a:t>
            </a:r>
            <a:endParaRPr lang="en-US" sz="2800" b="1" dirty="0"/>
          </a:p>
        </p:txBody>
      </p:sp>
      <p:sp>
        <p:nvSpPr>
          <p:cNvPr id="12" name="TextBox 11"/>
          <p:cNvSpPr txBox="1"/>
          <p:nvPr/>
        </p:nvSpPr>
        <p:spPr>
          <a:xfrm>
            <a:off x="6529087" y="1522274"/>
            <a:ext cx="1548113" cy="1754326"/>
          </a:xfrm>
          <a:prstGeom prst="rect">
            <a:avLst/>
          </a:prstGeom>
          <a:noFill/>
        </p:spPr>
        <p:txBody>
          <a:bodyPr wrap="square" rtlCol="0">
            <a:spAutoFit/>
          </a:bodyPr>
          <a:lstStyle/>
          <a:p>
            <a:pPr algn="ctr"/>
            <a:r>
              <a:rPr lang="en-US" sz="2400" b="1" dirty="0" smtClean="0"/>
              <a:t>BLUE, YELLOW, GREEN</a:t>
            </a:r>
          </a:p>
          <a:p>
            <a:endParaRPr lang="en-US" sz="3600" b="1" dirty="0"/>
          </a:p>
        </p:txBody>
      </p:sp>
      <p:sp>
        <p:nvSpPr>
          <p:cNvPr id="13" name="TextBox 12"/>
          <p:cNvSpPr txBox="1"/>
          <p:nvPr/>
        </p:nvSpPr>
        <p:spPr>
          <a:xfrm>
            <a:off x="6435126" y="3276600"/>
            <a:ext cx="2157713" cy="3508653"/>
          </a:xfrm>
          <a:prstGeom prst="rect">
            <a:avLst/>
          </a:prstGeom>
          <a:noFill/>
        </p:spPr>
        <p:txBody>
          <a:bodyPr wrap="square" rtlCol="0">
            <a:spAutoFit/>
          </a:bodyPr>
          <a:lstStyle/>
          <a:p>
            <a:r>
              <a:rPr lang="en-US" dirty="0" smtClean="0"/>
              <a:t>3 forms to be returned to the teacher </a:t>
            </a:r>
          </a:p>
          <a:p>
            <a:pPr marL="285750" indent="-285750">
              <a:buFont typeface="Arial" pitchFamily="34" charset="0"/>
              <a:buChar char="•"/>
            </a:pPr>
            <a:r>
              <a:rPr lang="en-US" dirty="0"/>
              <a:t>Health Form</a:t>
            </a:r>
          </a:p>
          <a:p>
            <a:pPr marL="285750" indent="-285750">
              <a:buFont typeface="Arial" pitchFamily="34" charset="0"/>
              <a:buChar char="•"/>
            </a:pPr>
            <a:r>
              <a:rPr lang="en-US" dirty="0"/>
              <a:t>Activity Disclosure and Permission</a:t>
            </a:r>
          </a:p>
          <a:p>
            <a:pPr marL="285750" indent="-285750">
              <a:buFont typeface="Arial" pitchFamily="34" charset="0"/>
              <a:buChar char="•"/>
            </a:pPr>
            <a:r>
              <a:rPr lang="en-US" dirty="0" smtClean="0"/>
              <a:t>CCSD </a:t>
            </a:r>
            <a:r>
              <a:rPr lang="en-US" dirty="0"/>
              <a:t>Overnight Field Trip </a:t>
            </a:r>
            <a:r>
              <a:rPr lang="en-US" dirty="0" smtClean="0"/>
              <a:t>Form</a:t>
            </a:r>
          </a:p>
          <a:p>
            <a:r>
              <a:rPr lang="en-US" sz="2000" b="1" dirty="0" smtClean="0"/>
              <a:t>Return all forms to teacher by 10/28</a:t>
            </a:r>
            <a:endParaRPr lang="en-US" sz="2000" b="1" dirty="0"/>
          </a:p>
          <a:p>
            <a:endParaRPr lang="en-US" sz="2000" b="1" dirty="0"/>
          </a:p>
        </p:txBody>
      </p:sp>
      <p:sp>
        <p:nvSpPr>
          <p:cNvPr id="2" name="TextBox 1"/>
          <p:cNvSpPr txBox="1"/>
          <p:nvPr/>
        </p:nvSpPr>
        <p:spPr>
          <a:xfrm>
            <a:off x="3962400" y="3468469"/>
            <a:ext cx="1576202" cy="1477328"/>
          </a:xfrm>
          <a:prstGeom prst="rect">
            <a:avLst/>
          </a:prstGeom>
          <a:noFill/>
        </p:spPr>
        <p:txBody>
          <a:bodyPr wrap="square" rtlCol="0">
            <a:spAutoFit/>
          </a:bodyPr>
          <a:lstStyle/>
          <a:p>
            <a:pPr marL="285750" indent="-285750">
              <a:buFont typeface="Arial" pitchFamily="34" charset="0"/>
              <a:buChar char="•"/>
            </a:pPr>
            <a:r>
              <a:rPr lang="en-US" dirty="0" smtClean="0"/>
              <a:t>Rules </a:t>
            </a:r>
            <a:r>
              <a:rPr lang="en-US" dirty="0"/>
              <a:t>of </a:t>
            </a:r>
            <a:r>
              <a:rPr lang="en-US" dirty="0" smtClean="0"/>
              <a:t>Conduct</a:t>
            </a:r>
          </a:p>
          <a:p>
            <a:pPr marL="285750" indent="-285750">
              <a:buFont typeface="Arial" pitchFamily="34" charset="0"/>
              <a:buChar char="•"/>
            </a:pPr>
            <a:r>
              <a:rPr lang="en-US" dirty="0" smtClean="0"/>
              <a:t>Letter and packing list </a:t>
            </a:r>
          </a:p>
          <a:p>
            <a:pPr marL="285750" indent="-285750">
              <a:buFont typeface="Arial" pitchFamily="34" charset="0"/>
              <a:buChar char="•"/>
            </a:pPr>
            <a:endParaRPr lang="en-US" dirty="0"/>
          </a:p>
        </p:txBody>
      </p:sp>
    </p:spTree>
    <p:extLst>
      <p:ext uri="{BB962C8B-B14F-4D97-AF65-F5344CB8AC3E}">
        <p14:creationId xmlns:p14="http://schemas.microsoft.com/office/powerpoint/2010/main" val="2524435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688" y="1096947"/>
            <a:ext cx="7096303" cy="186204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Questions?</a:t>
            </a:r>
            <a:endParaRPr lang="en-US" sz="11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290" name="Picture 2" descr="C:\Documents and Settings\las12074\Local Settings\Temporary Internet Files\Content.IE5\NFC1XY6U\MP9004395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439" y="2958995"/>
            <a:ext cx="6400800"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56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457200"/>
            <a:ext cx="6553200" cy="1261820"/>
          </a:xfrm>
          <a:prstGeom prst="rect">
            <a:avLst/>
          </a:prstGeom>
        </p:spPr>
        <p:txBody>
          <a:bodyPr wrap="square">
            <a:spAutoFit/>
          </a:bodyPr>
          <a:lstStyle/>
          <a:p>
            <a:pPr algn="ctr">
              <a:lnSpc>
                <a:spcPct val="107000"/>
              </a:lnSpc>
              <a:spcAft>
                <a:spcPts val="800"/>
              </a:spcAft>
            </a:pPr>
            <a:r>
              <a:rPr lang="en-US" sz="3600" dirty="0">
                <a:latin typeface="Kristen ITC" panose="03050502040202030202" pitchFamily="66" charset="0"/>
                <a:ea typeface="Calibri" panose="020F0502020204030204" pitchFamily="34" charset="0"/>
                <a:cs typeface="Times New Roman" panose="02020603050405020304" pitchFamily="18" charset="0"/>
              </a:rPr>
              <a:t>Overnight Field Trip Privilege Requirements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65320380"/>
              </p:ext>
            </p:extLst>
          </p:nvPr>
        </p:nvGraphicFramePr>
        <p:xfrm>
          <a:off x="761999" y="1828800"/>
          <a:ext cx="7086601" cy="2209800"/>
        </p:xfrm>
        <a:graphic>
          <a:graphicData uri="http://schemas.openxmlformats.org/drawingml/2006/table">
            <a:tbl>
              <a:tblPr firstRow="1" firstCol="1" bandRow="1">
                <a:tableStyleId>{5C22544A-7EE6-4342-B048-85BDC9FD1C3A}</a:tableStyleId>
              </a:tblPr>
              <a:tblGrid>
                <a:gridCol w="2361695"/>
                <a:gridCol w="2362453"/>
                <a:gridCol w="2362453"/>
              </a:tblGrid>
              <a:tr h="315636">
                <a:tc>
                  <a:txBody>
                    <a:bodyPr/>
                    <a:lstStyle/>
                    <a:p>
                      <a:pPr marL="0" marR="0" algn="ctr">
                        <a:lnSpc>
                          <a:spcPct val="107000"/>
                        </a:lnSpc>
                        <a:spcBef>
                          <a:spcPts val="0"/>
                        </a:spcBef>
                        <a:spcAft>
                          <a:spcPts val="0"/>
                        </a:spcAft>
                      </a:pPr>
                      <a:r>
                        <a:rPr lang="en-US" sz="1400" dirty="0">
                          <a:effectLst/>
                        </a:rPr>
                        <a:t>Earned the Privilege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On the Fence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Did Not Earn the Privilege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82379">
                <a:tc>
                  <a:txBody>
                    <a:bodyPr/>
                    <a:lstStyle/>
                    <a:p>
                      <a:pPr marL="0" marR="0">
                        <a:lnSpc>
                          <a:spcPct val="107000"/>
                        </a:lnSpc>
                        <a:spcBef>
                          <a:spcPts val="0"/>
                        </a:spcBef>
                        <a:spcAft>
                          <a:spcPts val="0"/>
                        </a:spcAft>
                      </a:pPr>
                      <a:r>
                        <a:rPr lang="en-US" sz="1400" baseline="0" dirty="0">
                          <a:effectLst/>
                        </a:rPr>
                        <a:t>5 or Fewer Absences</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aseline="0" dirty="0">
                          <a:effectLst/>
                        </a:rPr>
                        <a:t>6 or More Absences(whether or not they were excused and notes were sent in will be considered)</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aseline="0" dirty="0">
                          <a:effectLst/>
                        </a:rPr>
                        <a:t>10 or More Absence (unless they are due to health and have been excused)</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1190">
                <a:tc>
                  <a:txBody>
                    <a:bodyPr/>
                    <a:lstStyle/>
                    <a:p>
                      <a:pPr marL="0" marR="0">
                        <a:lnSpc>
                          <a:spcPct val="107000"/>
                        </a:lnSpc>
                        <a:spcBef>
                          <a:spcPts val="0"/>
                        </a:spcBef>
                        <a:spcAft>
                          <a:spcPts val="0"/>
                        </a:spcAft>
                      </a:pPr>
                      <a:r>
                        <a:rPr lang="en-US" sz="1400" baseline="0">
                          <a:effectLst/>
                        </a:rPr>
                        <a:t>Completed Assignments</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aseline="0" dirty="0">
                          <a:effectLst/>
                        </a:rPr>
                        <a:t>Incomplete Assignments</a:t>
                      </a:r>
                    </a:p>
                    <a:p>
                      <a:pPr marL="0" marR="0">
                        <a:lnSpc>
                          <a:spcPct val="107000"/>
                        </a:lnSpc>
                        <a:spcBef>
                          <a:spcPts val="0"/>
                        </a:spcBef>
                        <a:spcAft>
                          <a:spcPts val="0"/>
                        </a:spcAft>
                      </a:pPr>
                      <a:r>
                        <a:rPr lang="en-US" sz="1400" baseline="0" dirty="0">
                          <a:effectLst/>
                        </a:rPr>
                        <a:t>1-5 assignments </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aseline="0" dirty="0">
                          <a:effectLst/>
                        </a:rPr>
                        <a:t>More than 5 incomplete assignments </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0595">
                <a:tc>
                  <a:txBody>
                    <a:bodyPr/>
                    <a:lstStyle/>
                    <a:p>
                      <a:pPr marL="0" marR="0">
                        <a:lnSpc>
                          <a:spcPct val="107000"/>
                        </a:lnSpc>
                        <a:spcBef>
                          <a:spcPts val="0"/>
                        </a:spcBef>
                        <a:spcAft>
                          <a:spcPts val="0"/>
                        </a:spcAft>
                      </a:pPr>
                      <a:r>
                        <a:rPr lang="en-US" sz="1400" baseline="0">
                          <a:effectLst/>
                        </a:rPr>
                        <a:t>No Office Referrals</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aseline="0">
                          <a:effectLst/>
                        </a:rPr>
                        <a:t>2 or less office referrals</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aseline="0" dirty="0">
                          <a:effectLst/>
                        </a:rPr>
                        <a:t>3 or more office referrals</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609600" y="4267200"/>
            <a:ext cx="7848600" cy="2264659"/>
          </a:xfrm>
          <a:prstGeom prst="rect">
            <a:avLst/>
          </a:prstGeom>
        </p:spPr>
        <p:txBody>
          <a:bodyPr wrap="square">
            <a:spAutoFit/>
          </a:bodyPr>
          <a:lstStyle/>
          <a:p>
            <a:pPr>
              <a:lnSpc>
                <a:spcPct val="107000"/>
              </a:lnSpc>
              <a:spcAft>
                <a:spcPts val="800"/>
              </a:spcAft>
            </a:pPr>
            <a:r>
              <a:rPr lang="en-US" dirty="0">
                <a:latin typeface="Tempus Sans ITC" panose="04020404030D07020202" pitchFamily="82" charset="0"/>
                <a:ea typeface="Calibri" panose="020F0502020204030204" pitchFamily="34" charset="0"/>
                <a:cs typeface="Times New Roman" panose="02020603050405020304" pitchFamily="18" charset="0"/>
              </a:rPr>
              <a:t>If students fall under the third column in any of the 3 areas or fall under 2 or more in the second column, they will need to go before the fifth grade teachers to present why they should be allowed to attend the overnight field trip.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latin typeface="Tempus Sans ITC" panose="04020404030D07020202" pitchFamily="82" charset="0"/>
                <a:ea typeface="Calibri" panose="020F0502020204030204" pitchFamily="34" charset="0"/>
                <a:cs typeface="Times New Roman" panose="02020603050405020304" pitchFamily="18" charset="0"/>
              </a:rPr>
              <a:t>All </a:t>
            </a:r>
            <a:r>
              <a:rPr lang="en-US" dirty="0">
                <a:latin typeface="Tempus Sans ITC" panose="04020404030D07020202" pitchFamily="82" charset="0"/>
                <a:ea typeface="Calibri" panose="020F0502020204030204" pitchFamily="34" charset="0"/>
                <a:cs typeface="Times New Roman" panose="02020603050405020304" pitchFamily="18" charset="0"/>
              </a:rPr>
              <a:t>paperwork must be turned in by October 28th for students to go on the overnight field trip.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empus Sans ITC" panose="04020404030D07020202" pitchFamily="82" charset="0"/>
                <a:ea typeface="Calibri" panose="020F0502020204030204" pitchFamily="34" charset="0"/>
                <a:cs typeface="Times New Roman" panose="02020603050405020304" pitchFamily="18" charset="0"/>
              </a:rPr>
              <a:t>A deposit or arrangement with Mrs. Kee must be done by October 28</a:t>
            </a:r>
            <a:r>
              <a:rPr lang="en-US" baseline="30000" dirty="0">
                <a:latin typeface="Tempus Sans ITC" panose="04020404030D07020202" pitchFamily="82" charset="0"/>
                <a:ea typeface="Calibri" panose="020F0502020204030204" pitchFamily="34" charset="0"/>
                <a:cs typeface="Times New Roman" panose="02020603050405020304" pitchFamily="18" charset="0"/>
              </a:rPr>
              <a:t>th</a:t>
            </a:r>
            <a:r>
              <a:rPr lang="en-US" dirty="0">
                <a:latin typeface="Tempus Sans ITC" panose="04020404030D07020202" pitchFamily="82" charset="0"/>
                <a:ea typeface="Calibri" panose="020F0502020204030204" pitchFamily="34" charset="0"/>
                <a:cs typeface="Times New Roman" panose="02020603050405020304" pitchFamily="18" charset="0"/>
              </a:rPr>
              <a:t> for students to go on the overnight field trip.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517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055305">
            <a:off x="721242" y="616816"/>
            <a:ext cx="7239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 have an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overnight field trip?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843516" y="2590800"/>
            <a:ext cx="6248400" cy="4370427"/>
          </a:xfrm>
          <a:prstGeom prst="rect">
            <a:avLst/>
          </a:prstGeom>
          <a:noFill/>
        </p:spPr>
        <p:txBody>
          <a:bodyPr wrap="square" rtlCol="0">
            <a:spAutoFit/>
          </a:bodyPr>
          <a:lstStyle/>
          <a:p>
            <a:r>
              <a:rPr lang="en-US" sz="1600" dirty="0" smtClean="0">
                <a:latin typeface="Comic Sans MS" pitchFamily="66" charset="0"/>
              </a:rPr>
              <a:t>To provide a very memorable experience for our students.</a:t>
            </a:r>
          </a:p>
          <a:p>
            <a:endParaRPr lang="en-US" sz="1600" dirty="0">
              <a:latin typeface="Comic Sans MS" pitchFamily="66" charset="0"/>
            </a:endParaRPr>
          </a:p>
          <a:p>
            <a:r>
              <a:rPr lang="en-US" sz="1600" dirty="0" smtClean="0">
                <a:latin typeface="Comic Sans MS" pitchFamily="66" charset="0"/>
              </a:rPr>
              <a:t>To take our students somewhere they have never been. </a:t>
            </a:r>
          </a:p>
          <a:p>
            <a:endParaRPr lang="en-US" sz="1600" dirty="0" smtClean="0">
              <a:latin typeface="Comic Sans MS" pitchFamily="66" charset="0"/>
            </a:endParaRPr>
          </a:p>
          <a:p>
            <a:r>
              <a:rPr lang="en-US" sz="1600" dirty="0" smtClean="0">
                <a:latin typeface="Comic Sans MS" pitchFamily="66" charset="0"/>
              </a:rPr>
              <a:t>To meet some of our Science and Social Studies standards.</a:t>
            </a:r>
          </a:p>
          <a:p>
            <a:endParaRPr lang="en-US" sz="1600" dirty="0">
              <a:latin typeface="Comic Sans MS" pitchFamily="66" charset="0"/>
            </a:endParaRPr>
          </a:p>
          <a:p>
            <a:r>
              <a:rPr lang="en-US" sz="1600" dirty="0" smtClean="0">
                <a:latin typeface="Comic Sans MS" pitchFamily="66" charset="0"/>
              </a:rPr>
              <a:t>We have had much success with this trip over the past four years.  Many other Cobb County elementary schools attend trips such as this (and have for many years)!    </a:t>
            </a:r>
          </a:p>
          <a:p>
            <a:endParaRPr lang="en-US" sz="1600" dirty="0" smtClean="0">
              <a:latin typeface="Comic Sans MS" pitchFamily="66" charset="0"/>
            </a:endParaRPr>
          </a:p>
          <a:p>
            <a:r>
              <a:rPr lang="en-US" sz="1600" dirty="0" smtClean="0">
                <a:latin typeface="Comic Sans MS" pitchFamily="66" charset="0"/>
              </a:rPr>
              <a:t>We feel this group of students can handle this type of trip.</a:t>
            </a: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79684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13791"/>
            <a:ext cx="7543800" cy="5909310"/>
          </a:xfrm>
          <a:prstGeom prst="rect">
            <a:avLst/>
          </a:prstGeom>
          <a:noFill/>
        </p:spPr>
        <p:txBody>
          <a:bodyPr wrap="square" rtlCol="0">
            <a:spAutoFit/>
          </a:bodyPr>
          <a:lstStyle/>
          <a:p>
            <a:pPr algn="ctr"/>
            <a:r>
              <a:rPr lang="en-US" sz="3600" dirty="0" smtClean="0">
                <a:latin typeface="Comic Sans MS" pitchFamily="66" charset="0"/>
              </a:rPr>
              <a:t>Previous 5</a:t>
            </a:r>
            <a:r>
              <a:rPr lang="en-US" sz="3600" baseline="30000" dirty="0" smtClean="0">
                <a:latin typeface="Comic Sans MS" pitchFamily="66" charset="0"/>
              </a:rPr>
              <a:t>th</a:t>
            </a:r>
            <a:r>
              <a:rPr lang="en-US" sz="3600" dirty="0" smtClean="0">
                <a:latin typeface="Comic Sans MS" pitchFamily="66" charset="0"/>
              </a:rPr>
              <a:t> grade field trips</a:t>
            </a:r>
          </a:p>
          <a:p>
            <a:endParaRPr lang="en-US" dirty="0" smtClean="0">
              <a:latin typeface="Comic Sans MS" pitchFamily="66" charset="0"/>
            </a:endParaRPr>
          </a:p>
          <a:p>
            <a:r>
              <a:rPr lang="en-US" dirty="0" smtClean="0">
                <a:latin typeface="Comic Sans MS" pitchFamily="66" charset="0"/>
              </a:rPr>
              <a:t>2015 - 16 </a:t>
            </a:r>
            <a:r>
              <a:rPr lang="en-US" dirty="0">
                <a:latin typeface="Comic Sans MS" pitchFamily="66" charset="0"/>
              </a:rPr>
              <a:t>	Blue Ridge $100 for 32 hours</a:t>
            </a:r>
          </a:p>
          <a:p>
            <a:endParaRPr lang="en-US" dirty="0">
              <a:latin typeface="Comic Sans MS" pitchFamily="66" charset="0"/>
            </a:endParaRPr>
          </a:p>
          <a:p>
            <a:r>
              <a:rPr lang="en-US" dirty="0" smtClean="0">
                <a:latin typeface="Comic Sans MS" pitchFamily="66" charset="0"/>
              </a:rPr>
              <a:t>2014 – 15	Blue Ridge $100 for 32 hours</a:t>
            </a:r>
          </a:p>
          <a:p>
            <a:endParaRPr lang="en-US" dirty="0" smtClean="0">
              <a:latin typeface="Comic Sans MS" pitchFamily="66" charset="0"/>
            </a:endParaRPr>
          </a:p>
          <a:p>
            <a:r>
              <a:rPr lang="en-US" dirty="0" smtClean="0">
                <a:latin typeface="Comic Sans MS" pitchFamily="66" charset="0"/>
              </a:rPr>
              <a:t>2013 – 14	Blue Ridge $100 for 32 hours</a:t>
            </a:r>
          </a:p>
          <a:p>
            <a:endParaRPr lang="en-US" dirty="0" smtClean="0">
              <a:latin typeface="Comic Sans MS" pitchFamily="66" charset="0"/>
            </a:endParaRPr>
          </a:p>
          <a:p>
            <a:r>
              <a:rPr lang="en-US" dirty="0" smtClean="0">
                <a:latin typeface="Comic Sans MS" pitchFamily="66" charset="0"/>
              </a:rPr>
              <a:t>2012 – 13	Blue Ridge $110 for 32 hours </a:t>
            </a:r>
          </a:p>
          <a:p>
            <a:endParaRPr lang="en-US" dirty="0" smtClean="0">
              <a:latin typeface="Comic Sans MS" pitchFamily="66" charset="0"/>
            </a:endParaRPr>
          </a:p>
          <a:p>
            <a:r>
              <a:rPr lang="en-US" dirty="0" smtClean="0">
                <a:latin typeface="Comic Sans MS" pitchFamily="66" charset="0"/>
              </a:rPr>
              <a:t>2011 - 12 	Stone Mountain $50 for 9 hours</a:t>
            </a:r>
          </a:p>
          <a:p>
            <a:endParaRPr lang="en-US" dirty="0">
              <a:latin typeface="Comic Sans MS" pitchFamily="66" charset="0"/>
            </a:endParaRPr>
          </a:p>
          <a:p>
            <a:r>
              <a:rPr lang="en-US" dirty="0" smtClean="0">
                <a:latin typeface="Comic Sans MS" pitchFamily="66" charset="0"/>
              </a:rPr>
              <a:t>2010 - 11  	Stone Mountain $45 for 9 hours</a:t>
            </a:r>
          </a:p>
          <a:p>
            <a:endParaRPr lang="en-US" dirty="0">
              <a:latin typeface="Comic Sans MS" pitchFamily="66" charset="0"/>
            </a:endParaRPr>
          </a:p>
          <a:p>
            <a:r>
              <a:rPr lang="en-US" dirty="0" smtClean="0">
                <a:latin typeface="Comic Sans MS" pitchFamily="66" charset="0"/>
              </a:rPr>
              <a:t>2009 - 10 	</a:t>
            </a:r>
            <a:r>
              <a:rPr lang="en-US" dirty="0" err="1" smtClean="0">
                <a:latin typeface="Comic Sans MS" pitchFamily="66" charset="0"/>
              </a:rPr>
              <a:t>Fernbank</a:t>
            </a:r>
            <a:r>
              <a:rPr lang="en-US" dirty="0" smtClean="0">
                <a:latin typeface="Comic Sans MS" pitchFamily="66" charset="0"/>
              </a:rPr>
              <a:t>  $34 for 8 hours</a:t>
            </a:r>
          </a:p>
          <a:p>
            <a:endParaRPr lang="en-US" dirty="0">
              <a:latin typeface="Comic Sans MS" pitchFamily="66" charset="0"/>
            </a:endParaRPr>
          </a:p>
          <a:p>
            <a:r>
              <a:rPr lang="en-US" dirty="0" smtClean="0">
                <a:latin typeface="Comic Sans MS" pitchFamily="66" charset="0"/>
              </a:rPr>
              <a:t>2008 - 09  	Georgia Aquarium $41 for 9 hours</a:t>
            </a:r>
          </a:p>
          <a:p>
            <a:endParaRPr lang="en-US" dirty="0">
              <a:latin typeface="Comic Sans MS" pitchFamily="66" charset="0"/>
            </a:endParaRPr>
          </a:p>
          <a:p>
            <a:pPr algn="ctr"/>
            <a:endParaRPr lang="en-US" dirty="0" smtClean="0">
              <a:latin typeface="Comic Sans MS" pitchFamily="66" charset="0"/>
            </a:endParaRPr>
          </a:p>
          <a:p>
            <a:pPr algn="ctr"/>
            <a:endParaRPr lang="en-US" dirty="0"/>
          </a:p>
        </p:txBody>
      </p:sp>
      <p:sp>
        <p:nvSpPr>
          <p:cNvPr id="2" name="TextBox 1"/>
          <p:cNvSpPr txBox="1"/>
          <p:nvPr/>
        </p:nvSpPr>
        <p:spPr>
          <a:xfrm>
            <a:off x="838200" y="5237916"/>
            <a:ext cx="7315200" cy="1015663"/>
          </a:xfrm>
          <a:prstGeom prst="rect">
            <a:avLst/>
          </a:prstGeom>
          <a:noFill/>
        </p:spPr>
        <p:txBody>
          <a:bodyPr wrap="square" rtlCol="0">
            <a:spAutoFit/>
          </a:bodyPr>
          <a:lstStyle/>
          <a:p>
            <a:endParaRPr lang="en-US" sz="2000" dirty="0" smtClean="0"/>
          </a:p>
          <a:p>
            <a:endParaRPr lang="en-US" sz="2000" dirty="0"/>
          </a:p>
          <a:p>
            <a:endParaRPr lang="en-US" sz="2000" dirty="0"/>
          </a:p>
        </p:txBody>
      </p:sp>
    </p:spTree>
    <p:extLst>
      <p:ext uri="{BB962C8B-B14F-4D97-AF65-F5344CB8AC3E}">
        <p14:creationId xmlns:p14="http://schemas.microsoft.com/office/powerpoint/2010/main" val="394979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777136"/>
          </a:xfrm>
          <a:prstGeom prst="rect">
            <a:avLst/>
          </a:prstGeom>
          <a:noFill/>
        </p:spPr>
        <p:txBody>
          <a:bodyPr wrap="square" rtlCol="0">
            <a:spAutoFit/>
          </a:bodyPr>
          <a:lstStyle/>
          <a:p>
            <a:r>
              <a:rPr lang="en-US" sz="4450" b="1" dirty="0" smtClean="0"/>
              <a:t>So what does the cost include?</a:t>
            </a:r>
            <a:endParaRPr lang="en-US" sz="4450" b="1" dirty="0"/>
          </a:p>
        </p:txBody>
      </p:sp>
      <p:sp>
        <p:nvSpPr>
          <p:cNvPr id="3" name="TextBox 2"/>
          <p:cNvSpPr txBox="1"/>
          <p:nvPr/>
        </p:nvSpPr>
        <p:spPr>
          <a:xfrm>
            <a:off x="665922" y="1185714"/>
            <a:ext cx="2915478" cy="2492990"/>
          </a:xfrm>
          <a:prstGeom prst="rect">
            <a:avLst/>
          </a:prstGeom>
          <a:noFill/>
        </p:spPr>
        <p:txBody>
          <a:bodyPr wrap="square" rtlCol="0">
            <a:spAutoFit/>
          </a:bodyPr>
          <a:lstStyle/>
          <a:p>
            <a:r>
              <a:rPr lang="en-US" sz="2400" b="1" dirty="0" smtClean="0"/>
              <a:t>4 Meals</a:t>
            </a:r>
          </a:p>
          <a:p>
            <a:pPr marL="285750" indent="-285750">
              <a:buFont typeface="Arial" pitchFamily="34" charset="0"/>
              <a:buChar char="•"/>
            </a:pPr>
            <a:r>
              <a:rPr lang="en-US" sz="2400" dirty="0" smtClean="0"/>
              <a:t>Lunch </a:t>
            </a:r>
          </a:p>
          <a:p>
            <a:pPr marL="285750" indent="-285750">
              <a:buFont typeface="Arial" pitchFamily="34" charset="0"/>
              <a:buChar char="•"/>
            </a:pPr>
            <a:r>
              <a:rPr lang="en-US" sz="2400" dirty="0" smtClean="0"/>
              <a:t>Dinner</a:t>
            </a:r>
          </a:p>
          <a:p>
            <a:pPr marL="285750" indent="-285750">
              <a:buFont typeface="Arial" pitchFamily="34" charset="0"/>
              <a:buChar char="•"/>
            </a:pPr>
            <a:r>
              <a:rPr lang="en-US" sz="2400" dirty="0" smtClean="0"/>
              <a:t>Breakfast</a:t>
            </a:r>
          </a:p>
          <a:p>
            <a:pPr marL="285750" indent="-285750">
              <a:buFont typeface="Arial" pitchFamily="34" charset="0"/>
              <a:buChar char="•"/>
            </a:pPr>
            <a:r>
              <a:rPr lang="en-US" sz="2400" dirty="0" smtClean="0"/>
              <a:t>Lunch </a:t>
            </a:r>
          </a:p>
          <a:p>
            <a:endParaRPr lang="en-US" dirty="0" smtClean="0"/>
          </a:p>
          <a:p>
            <a:endParaRPr lang="en-US" dirty="0"/>
          </a:p>
        </p:txBody>
      </p:sp>
      <p:sp>
        <p:nvSpPr>
          <p:cNvPr id="4" name="Rectangle 3"/>
          <p:cNvSpPr/>
          <p:nvPr/>
        </p:nvSpPr>
        <p:spPr>
          <a:xfrm>
            <a:off x="228600" y="5715000"/>
            <a:ext cx="8763000" cy="400110"/>
          </a:xfrm>
          <a:prstGeom prst="rect">
            <a:avLst/>
          </a:prstGeom>
        </p:spPr>
        <p:txBody>
          <a:bodyPr wrap="square">
            <a:spAutoFit/>
          </a:bodyPr>
          <a:lstStyle/>
          <a:p>
            <a:r>
              <a:rPr lang="en-US" sz="2000" b="1" dirty="0" smtClean="0"/>
              <a:t>Leave Lewis at 8:00 A.M. on March 30 and return by 4:00 P.M. on March 31</a:t>
            </a:r>
            <a:endParaRPr lang="en-US" sz="2000" b="1" dirty="0"/>
          </a:p>
        </p:txBody>
      </p:sp>
      <p:sp>
        <p:nvSpPr>
          <p:cNvPr id="5" name="TextBox 4"/>
          <p:cNvSpPr txBox="1"/>
          <p:nvPr/>
        </p:nvSpPr>
        <p:spPr>
          <a:xfrm>
            <a:off x="4953000" y="1378424"/>
            <a:ext cx="3200400" cy="1200329"/>
          </a:xfrm>
          <a:prstGeom prst="rect">
            <a:avLst/>
          </a:prstGeom>
          <a:noFill/>
        </p:spPr>
        <p:txBody>
          <a:bodyPr wrap="square" rtlCol="0">
            <a:spAutoFit/>
          </a:bodyPr>
          <a:lstStyle/>
          <a:p>
            <a:r>
              <a:rPr lang="en-US" sz="2400" b="1" dirty="0" smtClean="0"/>
              <a:t>3 Class programs</a:t>
            </a:r>
          </a:p>
          <a:p>
            <a:pPr marL="285750" indent="-285750">
              <a:buFont typeface="Arial" pitchFamily="34" charset="0"/>
              <a:buChar char="•"/>
            </a:pPr>
            <a:r>
              <a:rPr lang="en-US" sz="2400" dirty="0" smtClean="0"/>
              <a:t>2 day programs</a:t>
            </a:r>
          </a:p>
          <a:p>
            <a:pPr marL="285750" indent="-285750">
              <a:buFont typeface="Arial" pitchFamily="34" charset="0"/>
              <a:buChar char="•"/>
            </a:pPr>
            <a:r>
              <a:rPr lang="en-US" sz="2400" dirty="0" smtClean="0"/>
              <a:t>1 night program</a:t>
            </a:r>
            <a:endParaRPr lang="en-US" sz="2400" dirty="0"/>
          </a:p>
        </p:txBody>
      </p:sp>
      <p:sp>
        <p:nvSpPr>
          <p:cNvPr id="6" name="TextBox 5"/>
          <p:cNvSpPr txBox="1"/>
          <p:nvPr/>
        </p:nvSpPr>
        <p:spPr>
          <a:xfrm>
            <a:off x="609600" y="3353557"/>
            <a:ext cx="3429000" cy="830997"/>
          </a:xfrm>
          <a:prstGeom prst="rect">
            <a:avLst/>
          </a:prstGeom>
          <a:noFill/>
        </p:spPr>
        <p:txBody>
          <a:bodyPr wrap="square" rtlCol="0">
            <a:spAutoFit/>
          </a:bodyPr>
          <a:lstStyle/>
          <a:p>
            <a:r>
              <a:rPr lang="en-US" sz="2400" b="1" dirty="0" smtClean="0"/>
              <a:t>Snack</a:t>
            </a:r>
            <a:r>
              <a:rPr lang="en-US" sz="2400" dirty="0" smtClean="0"/>
              <a:t> during the night program</a:t>
            </a:r>
            <a:endParaRPr lang="en-US" sz="2400" dirty="0"/>
          </a:p>
        </p:txBody>
      </p:sp>
      <p:sp>
        <p:nvSpPr>
          <p:cNvPr id="7" name="TextBox 6"/>
          <p:cNvSpPr txBox="1"/>
          <p:nvPr/>
        </p:nvSpPr>
        <p:spPr>
          <a:xfrm>
            <a:off x="4937051" y="3538222"/>
            <a:ext cx="3581400" cy="461665"/>
          </a:xfrm>
          <a:prstGeom prst="rect">
            <a:avLst/>
          </a:prstGeom>
          <a:noFill/>
        </p:spPr>
        <p:txBody>
          <a:bodyPr wrap="square" rtlCol="0">
            <a:spAutoFit/>
          </a:bodyPr>
          <a:lstStyle/>
          <a:p>
            <a:r>
              <a:rPr lang="en-US" sz="2400" b="1" dirty="0" smtClean="0"/>
              <a:t>Lodging</a:t>
            </a:r>
            <a:r>
              <a:rPr lang="en-US" sz="2400" dirty="0" smtClean="0"/>
              <a:t> in the cottages</a:t>
            </a:r>
            <a:endParaRPr lang="en-US" sz="2400" dirty="0"/>
          </a:p>
        </p:txBody>
      </p:sp>
      <p:sp>
        <p:nvSpPr>
          <p:cNvPr id="8" name="TextBox 7"/>
          <p:cNvSpPr txBox="1"/>
          <p:nvPr/>
        </p:nvSpPr>
        <p:spPr>
          <a:xfrm>
            <a:off x="381000" y="5105400"/>
            <a:ext cx="8229600" cy="369332"/>
          </a:xfrm>
          <a:prstGeom prst="rect">
            <a:avLst/>
          </a:prstGeom>
          <a:noFill/>
        </p:spPr>
        <p:txBody>
          <a:bodyPr wrap="square" rtlCol="0">
            <a:spAutoFit/>
          </a:bodyPr>
          <a:lstStyle/>
          <a:p>
            <a:r>
              <a:rPr lang="en-US" dirty="0" smtClean="0"/>
              <a:t>Total cost is $110 per student                       Different payment options are available</a:t>
            </a:r>
            <a:endParaRPr lang="en-US" dirty="0"/>
          </a:p>
        </p:txBody>
      </p:sp>
      <p:sp>
        <p:nvSpPr>
          <p:cNvPr id="9" name="TextBox 8"/>
          <p:cNvSpPr txBox="1"/>
          <p:nvPr/>
        </p:nvSpPr>
        <p:spPr>
          <a:xfrm>
            <a:off x="747823" y="4343400"/>
            <a:ext cx="7086600" cy="461665"/>
          </a:xfrm>
          <a:prstGeom prst="rect">
            <a:avLst/>
          </a:prstGeom>
          <a:noFill/>
        </p:spPr>
        <p:txBody>
          <a:bodyPr wrap="square" rtlCol="0">
            <a:spAutoFit/>
          </a:bodyPr>
          <a:lstStyle/>
          <a:p>
            <a:r>
              <a:rPr lang="en-US" sz="2400" b="1" dirty="0" smtClean="0"/>
              <a:t>His Majesty charter busses to and from Blue Ridge!</a:t>
            </a:r>
            <a:endParaRPr lang="en-US" sz="2400" b="1" dirty="0"/>
          </a:p>
        </p:txBody>
      </p:sp>
    </p:spTree>
    <p:extLst>
      <p:ext uri="{BB962C8B-B14F-4D97-AF65-F5344CB8AC3E}">
        <p14:creationId xmlns:p14="http://schemas.microsoft.com/office/powerpoint/2010/main" val="1921922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27334"/>
            <a:ext cx="3951166" cy="3287370"/>
          </a:xfrm>
          <a:prstGeom prst="rect">
            <a:avLst/>
          </a:prstGeom>
        </p:spPr>
      </p:pic>
      <p:sp>
        <p:nvSpPr>
          <p:cNvPr id="6" name="Title 5"/>
          <p:cNvSpPr>
            <a:spLocks noGrp="1"/>
          </p:cNvSpPr>
          <p:nvPr>
            <p:ph type="title"/>
          </p:nvPr>
        </p:nvSpPr>
        <p:spPr>
          <a:xfrm>
            <a:off x="565883" y="228600"/>
            <a:ext cx="7696200" cy="731838"/>
          </a:xfrm>
        </p:spPr>
        <p:txBody>
          <a:bodyPr>
            <a:normAutofit fontScale="90000"/>
          </a:bodyPr>
          <a:lstStyle/>
          <a:p>
            <a:r>
              <a:rPr lang="en-US" dirty="0" smtClean="0"/>
              <a:t/>
            </a:r>
            <a:br>
              <a:rPr lang="en-US" dirty="0" smtClean="0"/>
            </a:br>
            <a:r>
              <a:rPr lang="en-US" dirty="0" smtClean="0"/>
              <a:t>Join us for special 5</a:t>
            </a:r>
            <a:r>
              <a:rPr lang="en-US" baseline="30000" dirty="0" smtClean="0"/>
              <a:t>th</a:t>
            </a:r>
            <a:r>
              <a:rPr lang="en-US" dirty="0" smtClean="0"/>
              <a:t> grade nights </a:t>
            </a:r>
            <a:endParaRPr lang="en-US" dirty="0"/>
          </a:p>
        </p:txBody>
      </p:sp>
      <p:sp>
        <p:nvSpPr>
          <p:cNvPr id="8" name="TextBox 7"/>
          <p:cNvSpPr txBox="1"/>
          <p:nvPr/>
        </p:nvSpPr>
        <p:spPr>
          <a:xfrm>
            <a:off x="762000" y="5276671"/>
            <a:ext cx="8153400" cy="1200329"/>
          </a:xfrm>
          <a:prstGeom prst="rect">
            <a:avLst/>
          </a:prstGeom>
          <a:noFill/>
        </p:spPr>
        <p:txBody>
          <a:bodyPr wrap="square" rtlCol="0">
            <a:spAutoFit/>
          </a:bodyPr>
          <a:lstStyle/>
          <a:p>
            <a:pPr algn="ctr"/>
            <a:r>
              <a:rPr lang="en-US" sz="3600" dirty="0" err="1" smtClean="0"/>
              <a:t>Stevi</a:t>
            </a:r>
            <a:r>
              <a:rPr lang="en-US" sz="3600" dirty="0" smtClean="0"/>
              <a:t> B’s will donate funds to Lewis to help offset the cost of our trip!!!!!!!!</a:t>
            </a:r>
            <a:endParaRPr lang="en-US" sz="3600" dirty="0"/>
          </a:p>
        </p:txBody>
      </p:sp>
      <p:sp>
        <p:nvSpPr>
          <p:cNvPr id="4" name="TextBox 3"/>
          <p:cNvSpPr txBox="1"/>
          <p:nvPr/>
        </p:nvSpPr>
        <p:spPr>
          <a:xfrm>
            <a:off x="4572000" y="1600200"/>
            <a:ext cx="4343400" cy="3908762"/>
          </a:xfrm>
          <a:prstGeom prst="rect">
            <a:avLst/>
          </a:prstGeom>
          <a:noFill/>
        </p:spPr>
        <p:txBody>
          <a:bodyPr wrap="square" rtlCol="0">
            <a:spAutoFit/>
          </a:bodyPr>
          <a:lstStyle/>
          <a:p>
            <a:r>
              <a:rPr lang="en-US" sz="3200" dirty="0" smtClean="0">
                <a:latin typeface="Comic Sans MS" panose="030F0702030302020204" pitchFamily="66" charset="0"/>
              </a:rPr>
              <a:t>October 11</a:t>
            </a:r>
            <a:r>
              <a:rPr lang="en-US" sz="3200" baseline="30000" dirty="0" smtClean="0">
                <a:latin typeface="Comic Sans MS" panose="030F0702030302020204" pitchFamily="66" charset="0"/>
              </a:rPr>
              <a:t>th</a:t>
            </a:r>
            <a:r>
              <a:rPr lang="en-US" sz="3200" dirty="0" smtClean="0">
                <a:latin typeface="Comic Sans MS" panose="030F0702030302020204" pitchFamily="66" charset="0"/>
              </a:rPr>
              <a:t> </a:t>
            </a:r>
            <a:endParaRPr lang="en-US" sz="3200" dirty="0">
              <a:latin typeface="Comic Sans MS" panose="030F0702030302020204" pitchFamily="66" charset="0"/>
            </a:endParaRPr>
          </a:p>
          <a:p>
            <a:r>
              <a:rPr lang="en-US" sz="3200" dirty="0" smtClean="0">
                <a:latin typeface="Comic Sans MS" panose="030F0702030302020204" pitchFamily="66" charset="0"/>
              </a:rPr>
              <a:t>November 15</a:t>
            </a:r>
            <a:r>
              <a:rPr lang="en-US" sz="3200" baseline="30000" dirty="0" smtClean="0">
                <a:latin typeface="Comic Sans MS" panose="030F0702030302020204" pitchFamily="66" charset="0"/>
              </a:rPr>
              <a:t>th</a:t>
            </a:r>
            <a:endParaRPr lang="en-US" sz="3200" dirty="0">
              <a:latin typeface="Comic Sans MS" panose="030F0702030302020204" pitchFamily="66" charset="0"/>
            </a:endParaRPr>
          </a:p>
          <a:p>
            <a:r>
              <a:rPr lang="en-US" sz="3200" dirty="0" smtClean="0">
                <a:latin typeface="Comic Sans MS" panose="030F0702030302020204" pitchFamily="66" charset="0"/>
              </a:rPr>
              <a:t>January 17</a:t>
            </a:r>
            <a:r>
              <a:rPr lang="en-US" sz="3200" baseline="30000" dirty="0" smtClean="0">
                <a:latin typeface="Comic Sans MS" panose="030F0702030302020204" pitchFamily="66" charset="0"/>
              </a:rPr>
              <a:t>th</a:t>
            </a:r>
            <a:endParaRPr lang="en-US" sz="3200" dirty="0">
              <a:latin typeface="Comic Sans MS" panose="030F0702030302020204" pitchFamily="66" charset="0"/>
            </a:endParaRPr>
          </a:p>
          <a:p>
            <a:r>
              <a:rPr lang="en-US" sz="3200" dirty="0" smtClean="0">
                <a:latin typeface="Comic Sans MS" panose="030F0702030302020204" pitchFamily="66" charset="0"/>
              </a:rPr>
              <a:t>February 16</a:t>
            </a:r>
            <a:r>
              <a:rPr lang="en-US" sz="3200" baseline="30000" dirty="0" smtClean="0">
                <a:latin typeface="Comic Sans MS" panose="030F0702030302020204" pitchFamily="66" charset="0"/>
              </a:rPr>
              <a:t>th</a:t>
            </a:r>
            <a:endParaRPr lang="en-US" sz="3200" dirty="0">
              <a:latin typeface="Comic Sans MS" panose="030F0702030302020204" pitchFamily="66" charset="0"/>
            </a:endParaRPr>
          </a:p>
          <a:p>
            <a:r>
              <a:rPr lang="en-US" dirty="0">
                <a:latin typeface="Comic Sans MS" panose="030F0702030302020204" pitchFamily="66" charset="0"/>
              </a:rPr>
              <a:t> </a:t>
            </a:r>
          </a:p>
          <a:p>
            <a:r>
              <a:rPr lang="en-US" sz="2800" dirty="0" smtClean="0">
                <a:latin typeface="Comic Sans MS" panose="030F0702030302020204" pitchFamily="66" charset="0"/>
              </a:rPr>
              <a:t>Make </a:t>
            </a:r>
            <a:r>
              <a:rPr lang="en-US" sz="2800" dirty="0">
                <a:latin typeface="Comic Sans MS" panose="030F0702030302020204" pitchFamily="66" charset="0"/>
              </a:rPr>
              <a:t>sure to tell them you are with Lewis Elementary.</a:t>
            </a:r>
          </a:p>
          <a:p>
            <a:endParaRPr lang="en-US" dirty="0"/>
          </a:p>
        </p:txBody>
      </p:sp>
    </p:spTree>
    <p:extLst>
      <p:ext uri="{BB962C8B-B14F-4D97-AF65-F5344CB8AC3E}">
        <p14:creationId xmlns:p14="http://schemas.microsoft.com/office/powerpoint/2010/main" val="1889687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lueridgeoec.com/Pictures/Nate%27s%20creek%20for%20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 y="1886373"/>
            <a:ext cx="3252788" cy="4337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8600" y="1066800"/>
            <a:ext cx="4800600" cy="5355312"/>
          </a:xfrm>
          <a:prstGeom prst="rect">
            <a:avLst/>
          </a:prstGeom>
          <a:noFill/>
        </p:spPr>
        <p:txBody>
          <a:bodyPr wrap="square" rtlCol="0">
            <a:spAutoFit/>
          </a:bodyPr>
          <a:lstStyle/>
          <a:p>
            <a:r>
              <a:rPr lang="en-US" dirty="0"/>
              <a:t>480 beautiful acres, owned by the Episcopal Diocese of Atlanta, this is a place where nature touches all of your senses in its warm embrace</a:t>
            </a:r>
            <a:r>
              <a:rPr lang="en-US" dirty="0" smtClean="0"/>
              <a:t>.</a:t>
            </a:r>
          </a:p>
          <a:p>
            <a:endParaRPr lang="en-US" dirty="0"/>
          </a:p>
          <a:p>
            <a:r>
              <a:rPr lang="en-US" dirty="0" smtClean="0"/>
              <a:t>Ecologically </a:t>
            </a:r>
            <a:r>
              <a:rPr lang="en-US" dirty="0"/>
              <a:t>speaking, our location is unique. Blue Ridge is nestled in the transitional zone between the Piedmont and the Appalachian Mountains and richly blessed with the flora and fauna of both regions. We have more than 30 species of trees, abundant wildflowers and herbaceous species, providing habitat for a healthy community of mammals, birds, reptiles and amphibians. This diversity is spread out over 480 acres of forested ridges and shaded coves, including a wetland, waterfall and a trout stream. The inviting landscape and unusual ecosystems make Blue Ridge a rich learning environment. </a:t>
            </a:r>
            <a:br>
              <a:rPr lang="en-US" dirty="0"/>
            </a:br>
            <a:r>
              <a:rPr lang="en-US" dirty="0"/>
              <a:t/>
            </a:r>
            <a:br>
              <a:rPr lang="en-US" dirty="0"/>
            </a:br>
            <a:endParaRPr lang="en-US" dirty="0"/>
          </a:p>
        </p:txBody>
      </p:sp>
      <p:sp>
        <p:nvSpPr>
          <p:cNvPr id="3" name="TextBox 2"/>
          <p:cNvSpPr txBox="1"/>
          <p:nvPr/>
        </p:nvSpPr>
        <p:spPr>
          <a:xfrm>
            <a:off x="2054841" y="381000"/>
            <a:ext cx="6324600" cy="523220"/>
          </a:xfrm>
          <a:prstGeom prst="rect">
            <a:avLst/>
          </a:prstGeom>
          <a:noFill/>
        </p:spPr>
        <p:txBody>
          <a:bodyPr wrap="square" rtlCol="0">
            <a:spAutoFit/>
          </a:bodyPr>
          <a:lstStyle/>
          <a:p>
            <a:pPr algn="r"/>
            <a:r>
              <a:rPr lang="en-US" sz="2800" b="1" dirty="0"/>
              <a:t>Blue Ridge Outdoor Education Center</a:t>
            </a:r>
            <a:endParaRPr lang="en-US" sz="2800" dirty="0"/>
          </a:p>
        </p:txBody>
      </p:sp>
      <p:pic>
        <p:nvPicPr>
          <p:cNvPr id="5124" name="Picture 4" descr="http://www.blueridgeoec.com/ClipArt/BR%20logo%20no%20wo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9023"/>
            <a:ext cx="1533525"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lueridgeoec.com/Pictures/bridge%20for%20web.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27464"/>
            <a:ext cx="9107379" cy="68305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27464"/>
            <a:ext cx="5562600" cy="6986528"/>
          </a:xfrm>
          <a:prstGeom prst="rect">
            <a:avLst/>
          </a:prstGeom>
        </p:spPr>
        <p:txBody>
          <a:bodyPr wrap="square">
            <a:spAutoFit/>
          </a:bodyPr>
          <a:lstStyle/>
          <a:p>
            <a:pPr algn="r"/>
            <a:r>
              <a:rPr lang="en-US" sz="2800" b="1" dirty="0">
                <a:solidFill>
                  <a:schemeClr val="bg1"/>
                </a:solidFill>
                <a:effectLst>
                  <a:outerShdw blurRad="38100" dist="38100" dir="2700000" algn="tl">
                    <a:srgbClr val="000000">
                      <a:alpha val="43137"/>
                    </a:srgbClr>
                  </a:outerShdw>
                </a:effectLst>
              </a:rPr>
              <a:t>Blue Ridge Outdoor Education Center offers students of all ages the chance to see and touch the processes at work in the world around us and to get a sense of their special place in that system through environmental education. We regard environmental education as a process of opening awareness and gaining knowledge of our world. Building on this philosophy, we teach critical thinking and problem-solving skills to challenge learners to grow into active citizens and conscious stewards of the land that nourishes us all</a:t>
            </a:r>
            <a:r>
              <a:rPr lang="en-US" sz="2800" b="1" dirty="0">
                <a:solidFill>
                  <a:schemeClr val="bg1"/>
                </a:solidFill>
              </a:rPr>
              <a:t>.</a:t>
            </a:r>
          </a:p>
        </p:txBody>
      </p:sp>
    </p:spTree>
    <p:extLst>
      <p:ext uri="{BB962C8B-B14F-4D97-AF65-F5344CB8AC3E}">
        <p14:creationId xmlns:p14="http://schemas.microsoft.com/office/powerpoint/2010/main" val="2577674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1005</Words>
  <Application>Microsoft Office PowerPoint</Application>
  <PresentationFormat>On-screen Show (4:3)</PresentationFormat>
  <Paragraphs>141</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Comic Sans MS</vt:lpstr>
      <vt:lpstr>Kristen ITC</vt:lpstr>
      <vt:lpstr>Symbol</vt:lpstr>
      <vt:lpstr>Tempus Sans ITC</vt:lpstr>
      <vt:lpstr>Times New Roman</vt:lpstr>
      <vt:lpstr>Office Theme</vt:lpstr>
      <vt:lpstr>iRespondGraphMaster</vt:lpstr>
      <vt:lpstr>Welcome!</vt:lpstr>
      <vt:lpstr>PowerPoint Presentation</vt:lpstr>
      <vt:lpstr>PowerPoint Presentation</vt:lpstr>
      <vt:lpstr>PowerPoint Presentation</vt:lpstr>
      <vt:lpstr>PowerPoint Presentation</vt:lpstr>
      <vt:lpstr>PowerPoint Presentation</vt:lpstr>
      <vt:lpstr> Join us for special 5th grade nights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install</dc:creator>
  <cp:lastModifiedBy>Kristi Kee</cp:lastModifiedBy>
  <cp:revision>55</cp:revision>
  <cp:lastPrinted>2012-11-05T18:39:12Z</cp:lastPrinted>
  <dcterms:created xsi:type="dcterms:W3CDTF">2012-10-31T18:53:41Z</dcterms:created>
  <dcterms:modified xsi:type="dcterms:W3CDTF">2016-09-08T15:57:40Z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